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aleway-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f8194a5d44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f8194a5d44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f8194a5d44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f8194a5d44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f8194a5d44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f8194a5d44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f8194a5d44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f8194a5d44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f8194a5d44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f8194a5d44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f8194a5d4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f8194a5d4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f8194a5d4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f8194a5d4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f8194a5d4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f8194a5d4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f8194a5d44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f8194a5d44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f8194a5d44_0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f8194a5d44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8194a5d44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f8194a5d44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f8194a5d4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f8194a5d4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Building Products Better</a:t>
            </a:r>
            <a:endParaRPr/>
          </a:p>
        </p:txBody>
      </p:sp>
      <p:sp>
        <p:nvSpPr>
          <p:cNvPr id="87" name="Google Shape;87;p13"/>
          <p:cNvSpPr txBox="1"/>
          <p:nvPr>
            <p:ph idx="1" type="subTitle"/>
          </p:nvPr>
        </p:nvSpPr>
        <p:spPr>
          <a:xfrm>
            <a:off x="729625" y="3172900"/>
            <a:ext cx="7688100" cy="1448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An Agile Informational</a:t>
            </a:r>
            <a:endParaRPr/>
          </a:p>
          <a:p>
            <a:pPr indent="0" lvl="0" marL="0" rtl="0" algn="l">
              <a:spcBef>
                <a:spcPts val="0"/>
              </a:spcBef>
              <a:spcAft>
                <a:spcPts val="0"/>
              </a:spcAft>
              <a:buNone/>
            </a:pPr>
            <a:r>
              <a:rPr lang="en"/>
              <a:t>Lawrence Artl</a:t>
            </a:r>
            <a:endParaRPr/>
          </a:p>
          <a:p>
            <a:pPr indent="0" lvl="0" marL="0" rtl="0" algn="l">
              <a:spcBef>
                <a:spcPts val="0"/>
              </a:spcBef>
              <a:spcAft>
                <a:spcPts val="0"/>
              </a:spcAft>
              <a:buNone/>
            </a:pPr>
            <a:r>
              <a:rPr lang="en"/>
              <a:t>CS-250-21EW1</a:t>
            </a:r>
            <a:endParaRPr/>
          </a:p>
          <a:p>
            <a:pPr indent="0" lvl="0" marL="0" rtl="0" algn="l">
              <a:spcBef>
                <a:spcPts val="0"/>
              </a:spcBef>
              <a:spcAft>
                <a:spcPts val="0"/>
              </a:spcAft>
              <a:buNone/>
            </a:pPr>
            <a:r>
              <a:rPr lang="en"/>
              <a:t>Final Project</a:t>
            </a:r>
            <a:endParaRPr/>
          </a:p>
          <a:p>
            <a:pPr indent="0" lvl="0" marL="0" rtl="0" algn="l">
              <a:spcBef>
                <a:spcPts val="0"/>
              </a:spcBef>
              <a:spcAft>
                <a:spcPts val="0"/>
              </a:spcAft>
              <a:buNone/>
            </a:pPr>
            <a:r>
              <a:rPr lang="en"/>
              <a:t>October 14, 2021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Agile versus Waterfall</a:t>
            </a:r>
            <a:endParaRPr/>
          </a:p>
        </p:txBody>
      </p:sp>
      <p:sp>
        <p:nvSpPr>
          <p:cNvPr id="179" name="Google Shape;179;p22"/>
          <p:cNvSpPr txBox="1"/>
          <p:nvPr>
            <p:ph idx="1" type="body"/>
          </p:nvPr>
        </p:nvSpPr>
        <p:spPr>
          <a:xfrm>
            <a:off x="729450" y="1914475"/>
            <a:ext cx="4085700" cy="3722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Example</a:t>
            </a:r>
            <a:endParaRPr/>
          </a:p>
          <a:p>
            <a:pPr indent="0" lvl="0" marL="0" rtl="0" algn="l">
              <a:spcBef>
                <a:spcPts val="1200"/>
              </a:spcBef>
              <a:spcAft>
                <a:spcPts val="1200"/>
              </a:spcAft>
              <a:buNone/>
            </a:pPr>
            <a:r>
              <a:rPr lang="en"/>
              <a:t>During our recent sprint, the product owner conducted a focus group with potential users, finding that a new approach to the partially developed product was necessary. Because of regular feedback and communication within the entire Scrum team, developers were able to quickly implement these new features into the product without losing any time in production.</a:t>
            </a:r>
            <a:endParaRPr/>
          </a:p>
        </p:txBody>
      </p:sp>
      <p:pic>
        <p:nvPicPr>
          <p:cNvPr id="180" name="Google Shape;180;p22"/>
          <p:cNvPicPr preferRelativeResize="0"/>
          <p:nvPr/>
        </p:nvPicPr>
        <p:blipFill>
          <a:blip r:embed="rId3">
            <a:alphaModFix/>
          </a:blip>
          <a:stretch>
            <a:fillRect/>
          </a:stretch>
        </p:blipFill>
        <p:spPr>
          <a:xfrm>
            <a:off x="5342175" y="1790873"/>
            <a:ext cx="3204051" cy="242592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Which Approach is Right for Your Product?</a:t>
            </a:r>
            <a:endParaRPr/>
          </a:p>
        </p:txBody>
      </p:sp>
      <p:sp>
        <p:nvSpPr>
          <p:cNvPr id="186" name="Google Shape;186;p23"/>
          <p:cNvSpPr txBox="1"/>
          <p:nvPr>
            <p:ph idx="1" type="body"/>
          </p:nvPr>
        </p:nvSpPr>
        <p:spPr>
          <a:xfrm>
            <a:off x="729450" y="1838275"/>
            <a:ext cx="3842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Consider asking:</a:t>
            </a:r>
            <a:endParaRPr/>
          </a:p>
          <a:p>
            <a:pPr indent="-311150" lvl="0" marL="457200" rtl="0" algn="l">
              <a:spcBef>
                <a:spcPts val="1200"/>
              </a:spcBef>
              <a:spcAft>
                <a:spcPts val="0"/>
              </a:spcAft>
              <a:buSzPts val="1300"/>
              <a:buChar char="●"/>
            </a:pPr>
            <a:r>
              <a:rPr lang="en"/>
              <a:t>How long will it take to develop my product?</a:t>
            </a:r>
            <a:endParaRPr/>
          </a:p>
          <a:p>
            <a:pPr indent="-311150" lvl="0" marL="457200" rtl="0" algn="l">
              <a:spcBef>
                <a:spcPts val="0"/>
              </a:spcBef>
              <a:spcAft>
                <a:spcPts val="0"/>
              </a:spcAft>
              <a:buSzPts val="1300"/>
              <a:buChar char="●"/>
            </a:pPr>
            <a:r>
              <a:rPr lang="en"/>
              <a:t>How quickly does the product owner need the product?</a:t>
            </a:r>
            <a:endParaRPr/>
          </a:p>
          <a:p>
            <a:pPr indent="-311150" lvl="0" marL="457200" rtl="0" algn="l">
              <a:spcBef>
                <a:spcPts val="0"/>
              </a:spcBef>
              <a:spcAft>
                <a:spcPts val="0"/>
              </a:spcAft>
              <a:buSzPts val="1300"/>
              <a:buChar char="●"/>
            </a:pPr>
            <a:r>
              <a:rPr lang="en"/>
              <a:t>How many features will be included in the product?</a:t>
            </a:r>
            <a:endParaRPr/>
          </a:p>
          <a:p>
            <a:pPr indent="-311150" lvl="0" marL="457200" rtl="0" algn="l">
              <a:spcBef>
                <a:spcPts val="0"/>
              </a:spcBef>
              <a:spcAft>
                <a:spcPts val="0"/>
              </a:spcAft>
              <a:buSzPts val="1300"/>
              <a:buChar char="●"/>
            </a:pPr>
            <a:r>
              <a:rPr lang="en"/>
              <a:t>How likely are product features to change mid-development?</a:t>
            </a:r>
            <a:endParaRPr/>
          </a:p>
          <a:p>
            <a:pPr indent="0" lvl="0" marL="0" rtl="0" algn="l">
              <a:spcBef>
                <a:spcPts val="1200"/>
              </a:spcBef>
              <a:spcAft>
                <a:spcPts val="1200"/>
              </a:spcAft>
              <a:buNone/>
            </a:pPr>
            <a:r>
              <a:t/>
            </a:r>
            <a:endParaRPr/>
          </a:p>
        </p:txBody>
      </p:sp>
      <p:pic>
        <p:nvPicPr>
          <p:cNvPr id="187" name="Google Shape;187;p23"/>
          <p:cNvPicPr preferRelativeResize="0"/>
          <p:nvPr/>
        </p:nvPicPr>
        <p:blipFill rotWithShape="1">
          <a:blip r:embed="rId3">
            <a:alphaModFix/>
          </a:blip>
          <a:srcRect b="0" l="27938" r="0" t="0"/>
          <a:stretch/>
        </p:blipFill>
        <p:spPr>
          <a:xfrm>
            <a:off x="5549750" y="1912025"/>
            <a:ext cx="2868401" cy="26537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4"/>
          <p:cNvSpPr txBox="1"/>
          <p:nvPr>
            <p:ph idx="4294967295" type="title"/>
          </p:nvPr>
        </p:nvSpPr>
        <p:spPr>
          <a:xfrm>
            <a:off x="729450" y="328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Which Approach is Right for Your Product?</a:t>
            </a:r>
            <a:endParaRPr/>
          </a:p>
          <a:p>
            <a:pPr indent="0" lvl="0" marL="0" rtl="0" algn="l">
              <a:spcBef>
                <a:spcPts val="0"/>
              </a:spcBef>
              <a:spcAft>
                <a:spcPts val="0"/>
              </a:spcAft>
              <a:buNone/>
            </a:pPr>
            <a:r>
              <a:t/>
            </a:r>
            <a:endParaRPr/>
          </a:p>
        </p:txBody>
      </p:sp>
      <p:sp>
        <p:nvSpPr>
          <p:cNvPr id="193" name="Google Shape;193;p24"/>
          <p:cNvSpPr txBox="1"/>
          <p:nvPr>
            <p:ph idx="4294967295" type="body"/>
          </p:nvPr>
        </p:nvSpPr>
        <p:spPr>
          <a:xfrm>
            <a:off x="768900" y="1152475"/>
            <a:ext cx="3264300" cy="2125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Waterfall Approach</a:t>
            </a:r>
            <a:endParaRPr/>
          </a:p>
          <a:p>
            <a:pPr indent="-330200" lvl="0" marL="457200" rtl="0" algn="l">
              <a:spcBef>
                <a:spcPts val="1200"/>
              </a:spcBef>
              <a:spcAft>
                <a:spcPts val="0"/>
              </a:spcAft>
              <a:buSzPts val="1600"/>
              <a:buChar char="●"/>
            </a:pPr>
            <a:r>
              <a:rPr lang="en" sz="1600"/>
              <a:t>Relatively short time frame for delivery/development</a:t>
            </a:r>
            <a:endParaRPr sz="1600"/>
          </a:p>
          <a:p>
            <a:pPr indent="-330200" lvl="0" marL="457200" rtl="0" algn="l">
              <a:spcBef>
                <a:spcPts val="0"/>
              </a:spcBef>
              <a:spcAft>
                <a:spcPts val="0"/>
              </a:spcAft>
              <a:buSzPts val="1600"/>
              <a:buChar char="●"/>
            </a:pPr>
            <a:r>
              <a:rPr lang="en" sz="1600"/>
              <a:t>Short feature list</a:t>
            </a:r>
            <a:endParaRPr sz="1600"/>
          </a:p>
          <a:p>
            <a:pPr indent="-330200" lvl="0" marL="457200" rtl="0" algn="l">
              <a:spcBef>
                <a:spcPts val="0"/>
              </a:spcBef>
              <a:spcAft>
                <a:spcPts val="0"/>
              </a:spcAft>
              <a:buSzPts val="1600"/>
              <a:buChar char="●"/>
            </a:pPr>
            <a:r>
              <a:rPr lang="en" sz="1600"/>
              <a:t>Unlikely to change direction mid-project</a:t>
            </a:r>
            <a:endParaRPr sz="1600"/>
          </a:p>
        </p:txBody>
      </p:sp>
      <p:sp>
        <p:nvSpPr>
          <p:cNvPr id="194" name="Google Shape;194;p24"/>
          <p:cNvSpPr txBox="1"/>
          <p:nvPr>
            <p:ph idx="4294967295" type="body"/>
          </p:nvPr>
        </p:nvSpPr>
        <p:spPr>
          <a:xfrm>
            <a:off x="4716375" y="1152475"/>
            <a:ext cx="3168300" cy="2125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Agile </a:t>
            </a:r>
            <a:r>
              <a:rPr lang="en"/>
              <a:t>Approach</a:t>
            </a:r>
            <a:endParaRPr/>
          </a:p>
          <a:p>
            <a:pPr indent="-330200" lvl="0" marL="457200" rtl="0" algn="l">
              <a:spcBef>
                <a:spcPts val="1200"/>
              </a:spcBef>
              <a:spcAft>
                <a:spcPts val="0"/>
              </a:spcAft>
              <a:buSzPts val="1600"/>
              <a:buChar char="●"/>
            </a:pPr>
            <a:r>
              <a:rPr lang="en" sz="1600"/>
              <a:t>Longer delivery time frame or more involved development</a:t>
            </a:r>
            <a:endParaRPr sz="1600"/>
          </a:p>
          <a:p>
            <a:pPr indent="-330200" lvl="0" marL="457200" rtl="0" algn="l">
              <a:spcBef>
                <a:spcPts val="0"/>
              </a:spcBef>
              <a:spcAft>
                <a:spcPts val="0"/>
              </a:spcAft>
              <a:buSzPts val="1600"/>
              <a:buChar char="●"/>
            </a:pPr>
            <a:r>
              <a:rPr lang="en" sz="1600"/>
              <a:t>Long features list</a:t>
            </a:r>
            <a:endParaRPr sz="1600"/>
          </a:p>
          <a:p>
            <a:pPr indent="-330200" lvl="0" marL="457200" rtl="0" algn="l">
              <a:spcBef>
                <a:spcPts val="0"/>
              </a:spcBef>
              <a:spcAft>
                <a:spcPts val="0"/>
              </a:spcAft>
              <a:buSzPts val="1600"/>
              <a:buChar char="●"/>
            </a:pPr>
            <a:r>
              <a:rPr lang="en" sz="1600"/>
              <a:t>Changing product features is likely</a:t>
            </a:r>
            <a:endParaRPr sz="1600"/>
          </a:p>
        </p:txBody>
      </p:sp>
      <p:sp>
        <p:nvSpPr>
          <p:cNvPr id="195" name="Google Shape;195;p24"/>
          <p:cNvSpPr txBox="1"/>
          <p:nvPr/>
        </p:nvSpPr>
        <p:spPr>
          <a:xfrm>
            <a:off x="910975" y="3464975"/>
            <a:ext cx="7507200" cy="1262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It is also important to consider your team when deciding between the two approaches. Agile requires a large amount of communication between team members, and a development team that is more self-sufficient. While the Agile approach may be a more modern way to develop products, the waterfall method is still useful in many situations and within certain team structures.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5"/>
                                        </p:tgtEl>
                                        <p:attrNameLst>
                                          <p:attrName>style.visibility</p:attrName>
                                        </p:attrNameLst>
                                      </p:cBhvr>
                                      <p:to>
                                        <p:strVal val="visible"/>
                                      </p:to>
                                    </p:set>
                                    <p:animEffect filter="fade" transition="in">
                                      <p:cBhvr>
                                        <p:cTn dur="1000"/>
                                        <p:tgtEl>
                                          <p:spTgt spid="1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01" name="Google Shape;201;p25"/>
          <p:cNvSpPr txBox="1"/>
          <p:nvPr>
            <p:ph idx="1" type="body"/>
          </p:nvPr>
        </p:nvSpPr>
        <p:spPr>
          <a:xfrm>
            <a:off x="729450" y="2078875"/>
            <a:ext cx="7688700" cy="27936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400">
                <a:solidFill>
                  <a:schemeClr val="dk1"/>
                </a:solidFill>
                <a:latin typeface="Calibri"/>
                <a:ea typeface="Calibri"/>
                <a:cs typeface="Calibri"/>
                <a:sym typeface="Calibri"/>
              </a:rPr>
              <a:t>Overeem, B. (2016, July). </a:t>
            </a:r>
            <a:r>
              <a:rPr b="1" lang="en" sz="1400">
                <a:solidFill>
                  <a:schemeClr val="dk1"/>
                </a:solidFill>
                <a:latin typeface="Calibri"/>
                <a:ea typeface="Calibri"/>
                <a:cs typeface="Calibri"/>
                <a:sym typeface="Calibri"/>
              </a:rPr>
              <a:t>Characteristics of a great scrum team.</a:t>
            </a:r>
            <a:r>
              <a:rPr lang="en" sz="1400">
                <a:solidFill>
                  <a:schemeClr val="dk1"/>
                </a:solidFill>
                <a:latin typeface="Calibri"/>
                <a:ea typeface="Calibri"/>
                <a:cs typeface="Calibri"/>
                <a:sym typeface="Calibri"/>
              </a:rPr>
              <a:t> Scrum.org. https://www.scrum.org/resources/characteristics-great-scrum-team-0.</a:t>
            </a:r>
            <a:endParaRPr b="1" sz="1400">
              <a:solidFill>
                <a:schemeClr val="dk1"/>
              </a:solidFill>
              <a:latin typeface="Calibri"/>
              <a:ea typeface="Calibri"/>
              <a:cs typeface="Calibri"/>
              <a:sym typeface="Calibri"/>
            </a:endParaRPr>
          </a:p>
          <a:p>
            <a:pPr indent="0" lvl="0" marL="0" rtl="0" algn="l">
              <a:spcBef>
                <a:spcPts val="1200"/>
              </a:spcBef>
              <a:spcAft>
                <a:spcPts val="0"/>
              </a:spcAft>
              <a:buClr>
                <a:schemeClr val="dk1"/>
              </a:buClr>
              <a:buSzPts val="1100"/>
              <a:buFont typeface="Arial"/>
              <a:buNone/>
            </a:pPr>
            <a:r>
              <a:rPr b="1" lang="en" sz="1400">
                <a:solidFill>
                  <a:schemeClr val="dk1"/>
                </a:solidFill>
                <a:latin typeface="Calibri"/>
                <a:ea typeface="Calibri"/>
                <a:cs typeface="Calibri"/>
                <a:sym typeface="Calibri"/>
              </a:rPr>
              <a:t>Charter the team : Full scale agile</a:t>
            </a:r>
            <a:r>
              <a:rPr lang="en" sz="1400">
                <a:solidFill>
                  <a:schemeClr val="dk1"/>
                </a:solidFill>
                <a:latin typeface="Calibri"/>
                <a:ea typeface="Calibri"/>
                <a:cs typeface="Calibri"/>
                <a:sym typeface="Calibri"/>
              </a:rPr>
              <a:t>™. Full Scale agile™ : Radical Agile. (2021, July 9). https://fullscaleagile.com/charter-the-team/#_Toc72418174.</a:t>
            </a:r>
            <a:endParaRPr sz="1400">
              <a:solidFill>
                <a:schemeClr val="dk1"/>
              </a:solidFill>
              <a:latin typeface="Calibri"/>
              <a:ea typeface="Calibri"/>
              <a:cs typeface="Calibri"/>
              <a:sym typeface="Calibri"/>
            </a:endParaRPr>
          </a:p>
          <a:p>
            <a:pPr indent="0" lvl="0" marL="0" rtl="0" algn="l">
              <a:spcBef>
                <a:spcPts val="1200"/>
              </a:spcBef>
              <a:spcAft>
                <a:spcPts val="0"/>
              </a:spcAft>
              <a:buNone/>
            </a:pPr>
            <a:r>
              <a:rPr lang="en" sz="1400">
                <a:solidFill>
                  <a:schemeClr val="dk1"/>
                </a:solidFill>
                <a:latin typeface="Calibri"/>
                <a:ea typeface="Calibri"/>
                <a:cs typeface="Calibri"/>
                <a:sym typeface="Calibri"/>
              </a:rPr>
              <a:t>Georgieff, M. (n.d.). </a:t>
            </a:r>
            <a:r>
              <a:rPr b="1" lang="en" sz="1400">
                <a:solidFill>
                  <a:schemeClr val="dk1"/>
                </a:solidFill>
                <a:latin typeface="Calibri"/>
                <a:ea typeface="Calibri"/>
                <a:cs typeface="Calibri"/>
                <a:sym typeface="Calibri"/>
              </a:rPr>
              <a:t>Building your first agile team charter.</a:t>
            </a:r>
            <a:r>
              <a:rPr lang="en" sz="1400">
                <a:solidFill>
                  <a:schemeClr val="dk1"/>
                </a:solidFill>
                <a:latin typeface="Calibri"/>
                <a:ea typeface="Calibri"/>
                <a:cs typeface="Calibri"/>
                <a:sym typeface="Calibri"/>
              </a:rPr>
              <a:t> Agile Marketing Guidance for Orgs, Teams, and Individuals. https://www.agilesherpas.com/blog/agile-team-charter.</a:t>
            </a:r>
            <a:endParaRPr sz="1400">
              <a:solidFill>
                <a:schemeClr val="dk1"/>
              </a:solidFill>
              <a:latin typeface="Calibri"/>
              <a:ea typeface="Calibri"/>
              <a:cs typeface="Calibri"/>
              <a:sym typeface="Calibri"/>
            </a:endParaRPr>
          </a:p>
          <a:p>
            <a:pPr indent="0" lvl="0" marL="0" rtl="0" algn="l">
              <a:spcBef>
                <a:spcPts val="1200"/>
              </a:spcBef>
              <a:spcAft>
                <a:spcPts val="0"/>
              </a:spcAft>
              <a:buNone/>
            </a:pPr>
            <a:r>
              <a:rPr lang="en" sz="1400">
                <a:solidFill>
                  <a:schemeClr val="dk1"/>
                </a:solidFill>
                <a:latin typeface="Calibri"/>
                <a:ea typeface="Calibri"/>
                <a:cs typeface="Calibri"/>
                <a:sym typeface="Calibri"/>
              </a:rPr>
              <a:t>Tutorials Point. (n.d.). </a:t>
            </a:r>
            <a:r>
              <a:rPr b="1" lang="en" sz="1400">
                <a:solidFill>
                  <a:schemeClr val="dk1"/>
                </a:solidFill>
                <a:latin typeface="Calibri"/>
                <a:ea typeface="Calibri"/>
                <a:cs typeface="Calibri"/>
                <a:sym typeface="Calibri"/>
              </a:rPr>
              <a:t>SDLC - Agile Model</a:t>
            </a:r>
            <a:r>
              <a:rPr lang="en" sz="1400">
                <a:solidFill>
                  <a:schemeClr val="dk1"/>
                </a:solidFill>
                <a:latin typeface="Calibri"/>
                <a:ea typeface="Calibri"/>
                <a:cs typeface="Calibri"/>
                <a:sym typeface="Calibri"/>
              </a:rPr>
              <a:t>. Retrieved October 14, 2021, from https://www.tutorialspoint.com/sdlc/sdlc_agile_model.html</a:t>
            </a:r>
            <a:endParaRPr sz="1400">
              <a:solidFill>
                <a:schemeClr val="dk1"/>
              </a:solidFill>
              <a:latin typeface="Calibri"/>
              <a:ea typeface="Calibri"/>
              <a:cs typeface="Calibri"/>
              <a:sym typeface="Calibri"/>
            </a:endParaRPr>
          </a:p>
          <a:p>
            <a:pPr indent="0" lvl="0" marL="0" rtl="0" algn="l">
              <a:spcBef>
                <a:spcPts val="1200"/>
              </a:spcBef>
              <a:spcAft>
                <a:spcPts val="1200"/>
              </a:spcAft>
              <a:buNone/>
            </a:pPr>
            <a:r>
              <a:rPr lang="en" sz="1400">
                <a:solidFill>
                  <a:schemeClr val="dk1"/>
                </a:solidFill>
                <a:latin typeface="Calibri"/>
                <a:ea typeface="Calibri"/>
                <a:cs typeface="Calibri"/>
                <a:sym typeface="Calibri"/>
              </a:rPr>
              <a:t>All photos originated from Creative Commons, https://creativecommons.org/</a:t>
            </a:r>
            <a:endParaRPr sz="14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“Agile”?</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Agile is an approach to software development that focuses on small, incremental deliveries rather than one large “big-bang” launch. The Agile approach is designed to help teams deliver to their customers faster and with fewer issues along the way (and after the fact). Agile plans and requirements are constantly evaluated with feedback given regularly so that the team can quickly respond to necessary changes during development of the product. </a:t>
            </a:r>
            <a:endParaRPr/>
          </a:p>
          <a:p>
            <a:pPr indent="0" lvl="0" marL="0" rtl="0" algn="l">
              <a:spcBef>
                <a:spcPts val="1200"/>
              </a:spcBef>
              <a:spcAft>
                <a:spcPts val="1200"/>
              </a:spcAft>
              <a:buNone/>
            </a:pPr>
            <a:r>
              <a:rPr lang="en"/>
              <a:t>Agile teams typically consist of three main “players”...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Product Owner</a:t>
            </a:r>
            <a:endParaRPr/>
          </a:p>
        </p:txBody>
      </p:sp>
      <p:sp>
        <p:nvSpPr>
          <p:cNvPr id="99" name="Google Shape;99;p15"/>
          <p:cNvSpPr txBox="1"/>
          <p:nvPr>
            <p:ph idx="1" type="body"/>
          </p:nvPr>
        </p:nvSpPr>
        <p:spPr>
          <a:xfrm>
            <a:off x="729450" y="1914475"/>
            <a:ext cx="45375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Develops/Maintains the product vision</a:t>
            </a:r>
            <a:endParaRPr/>
          </a:p>
          <a:p>
            <a:pPr indent="-311150" lvl="0" marL="457200" rtl="0" algn="l">
              <a:spcBef>
                <a:spcPts val="0"/>
              </a:spcBef>
              <a:spcAft>
                <a:spcPts val="0"/>
              </a:spcAft>
              <a:buSzPts val="1300"/>
              <a:buChar char="●"/>
            </a:pPr>
            <a:r>
              <a:rPr lang="en"/>
              <a:t>Manages the product and product backlog</a:t>
            </a:r>
            <a:endParaRPr/>
          </a:p>
          <a:p>
            <a:pPr indent="-311150" lvl="0" marL="457200" rtl="0" algn="l">
              <a:spcBef>
                <a:spcPts val="0"/>
              </a:spcBef>
              <a:spcAft>
                <a:spcPts val="0"/>
              </a:spcAft>
              <a:buSzPts val="1300"/>
              <a:buChar char="●"/>
            </a:pPr>
            <a:r>
              <a:rPr lang="en"/>
              <a:t>Involves the stakeholders/end-users in backlog refinement/management</a:t>
            </a:r>
            <a:endParaRPr/>
          </a:p>
          <a:p>
            <a:pPr indent="-311150" lvl="0" marL="457200" rtl="0" algn="l">
              <a:spcBef>
                <a:spcPts val="0"/>
              </a:spcBef>
              <a:spcAft>
                <a:spcPts val="0"/>
              </a:spcAft>
              <a:buSzPts val="1300"/>
              <a:buChar char="●"/>
            </a:pPr>
            <a:r>
              <a:rPr lang="en"/>
              <a:t>Aligns with other product owners from the product, company, or customer perspective</a:t>
            </a:r>
            <a:endParaRPr/>
          </a:p>
        </p:txBody>
      </p:sp>
      <p:sp>
        <p:nvSpPr>
          <p:cNvPr id="100" name="Google Shape;100;p15"/>
          <p:cNvSpPr txBox="1"/>
          <p:nvPr>
            <p:ph idx="2" type="body"/>
          </p:nvPr>
        </p:nvSpPr>
        <p:spPr>
          <a:xfrm>
            <a:off x="3931925" y="1152475"/>
            <a:ext cx="4900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1" name="Google Shape;101;p15"/>
          <p:cNvPicPr preferRelativeResize="0"/>
          <p:nvPr/>
        </p:nvPicPr>
        <p:blipFill rotWithShape="1">
          <a:blip r:embed="rId3">
            <a:alphaModFix/>
          </a:blip>
          <a:srcRect b="0" l="8472" r="14223" t="11691"/>
          <a:stretch/>
        </p:blipFill>
        <p:spPr>
          <a:xfrm>
            <a:off x="5423275" y="1646773"/>
            <a:ext cx="2910026" cy="33243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Scrum Master</a:t>
            </a:r>
            <a:endParaRPr/>
          </a:p>
        </p:txBody>
      </p:sp>
      <p:sp>
        <p:nvSpPr>
          <p:cNvPr id="107" name="Google Shape;107;p16"/>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08" name="Google Shape;108;p16"/>
          <p:cNvSpPr txBox="1"/>
          <p:nvPr>
            <p:ph idx="2" type="body"/>
          </p:nvPr>
        </p:nvSpPr>
        <p:spPr>
          <a:xfrm>
            <a:off x="4848325" y="1990675"/>
            <a:ext cx="3984000" cy="3416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Focuses on team needs; provides boundaries where the team can collaborate</a:t>
            </a:r>
            <a:endParaRPr/>
          </a:p>
          <a:p>
            <a:pPr indent="-311150" lvl="0" marL="457200" rtl="0" algn="l">
              <a:spcBef>
                <a:spcPts val="0"/>
              </a:spcBef>
              <a:spcAft>
                <a:spcPts val="0"/>
              </a:spcAft>
              <a:buSzPts val="1300"/>
              <a:buChar char="●"/>
            </a:pPr>
            <a:r>
              <a:rPr lang="en"/>
              <a:t>Coaches team members; deals with bad attitudes and behaviors that impede the team</a:t>
            </a:r>
            <a:endParaRPr/>
          </a:p>
          <a:p>
            <a:pPr indent="-311150" lvl="0" marL="457200" rtl="0" algn="l">
              <a:spcBef>
                <a:spcPts val="0"/>
              </a:spcBef>
              <a:spcAft>
                <a:spcPts val="0"/>
              </a:spcAft>
              <a:buSzPts val="1300"/>
              <a:buChar char="●"/>
            </a:pPr>
            <a:r>
              <a:rPr lang="en"/>
              <a:t>Transfers Agile knowledge to the team</a:t>
            </a:r>
            <a:endParaRPr/>
          </a:p>
          <a:p>
            <a:pPr indent="-311150" lvl="0" marL="457200" rtl="0" algn="l">
              <a:spcBef>
                <a:spcPts val="0"/>
              </a:spcBef>
              <a:spcAft>
                <a:spcPts val="0"/>
              </a:spcAft>
              <a:buSzPts val="1300"/>
              <a:buChar char="●"/>
            </a:pPr>
            <a:r>
              <a:rPr lang="en"/>
              <a:t>Manages </a:t>
            </a:r>
            <a:r>
              <a:rPr lang="en"/>
              <a:t>impediments</a:t>
            </a:r>
            <a:endParaRPr/>
          </a:p>
          <a:p>
            <a:pPr indent="-311150" lvl="0" marL="457200" rtl="0" algn="l">
              <a:spcBef>
                <a:spcPts val="0"/>
              </a:spcBef>
              <a:spcAft>
                <a:spcPts val="0"/>
              </a:spcAft>
              <a:buSzPts val="1300"/>
              <a:buChar char="●"/>
            </a:pPr>
            <a:r>
              <a:rPr lang="en"/>
              <a:t>Eliminates waste</a:t>
            </a:r>
            <a:endParaRPr/>
          </a:p>
          <a:p>
            <a:pPr indent="-311150" lvl="0" marL="457200" rtl="0" algn="l">
              <a:spcBef>
                <a:spcPts val="0"/>
              </a:spcBef>
              <a:spcAft>
                <a:spcPts val="0"/>
              </a:spcAft>
              <a:buSzPts val="1300"/>
              <a:buChar char="●"/>
            </a:pPr>
            <a:r>
              <a:rPr lang="en"/>
              <a:t>Manages team health and culture</a:t>
            </a:r>
            <a:endParaRPr/>
          </a:p>
        </p:txBody>
      </p:sp>
      <p:pic>
        <p:nvPicPr>
          <p:cNvPr id="109" name="Google Shape;109;p16"/>
          <p:cNvPicPr preferRelativeResize="0"/>
          <p:nvPr/>
        </p:nvPicPr>
        <p:blipFill rotWithShape="1">
          <a:blip r:embed="rId3">
            <a:alphaModFix/>
          </a:blip>
          <a:srcRect b="0" l="-35007" r="0" t="0"/>
          <a:stretch/>
        </p:blipFill>
        <p:spPr>
          <a:xfrm>
            <a:off x="-265950" y="1990200"/>
            <a:ext cx="4243024" cy="2828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Development Team</a:t>
            </a:r>
            <a:endParaRPr/>
          </a:p>
        </p:txBody>
      </p:sp>
      <p:sp>
        <p:nvSpPr>
          <p:cNvPr id="115" name="Google Shape;115;p17"/>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Acts as a self-organizing unit</a:t>
            </a:r>
            <a:endParaRPr/>
          </a:p>
          <a:p>
            <a:pPr indent="-311150" lvl="0" marL="457200" rtl="0" algn="l">
              <a:spcBef>
                <a:spcPts val="0"/>
              </a:spcBef>
              <a:spcAft>
                <a:spcPts val="0"/>
              </a:spcAft>
              <a:buSzPts val="1300"/>
              <a:buChar char="●"/>
            </a:pPr>
            <a:r>
              <a:rPr lang="en"/>
              <a:t>All team members are at the same ‘level’, no special titles, no ‘sub-teams’</a:t>
            </a:r>
            <a:endParaRPr/>
          </a:p>
          <a:p>
            <a:pPr indent="-311150" lvl="0" marL="457200" rtl="0" algn="l">
              <a:spcBef>
                <a:spcPts val="0"/>
              </a:spcBef>
              <a:spcAft>
                <a:spcPts val="0"/>
              </a:spcAft>
              <a:buSzPts val="1300"/>
              <a:buChar char="●"/>
            </a:pPr>
            <a:r>
              <a:rPr lang="en"/>
              <a:t>Cross-functional, have all the skills necessary to develop the product</a:t>
            </a:r>
            <a:endParaRPr/>
          </a:p>
          <a:p>
            <a:pPr indent="-311150" lvl="0" marL="457200" rtl="0" algn="l">
              <a:spcBef>
                <a:spcPts val="0"/>
              </a:spcBef>
              <a:spcAft>
                <a:spcPts val="0"/>
              </a:spcAft>
              <a:buSzPts val="1300"/>
              <a:buChar char="●"/>
            </a:pPr>
            <a:r>
              <a:rPr lang="en"/>
              <a:t>Committed to achieving the common sprint goal</a:t>
            </a:r>
            <a:endParaRPr/>
          </a:p>
        </p:txBody>
      </p:sp>
      <p:sp>
        <p:nvSpPr>
          <p:cNvPr id="116" name="Google Shape;116;p17"/>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7" name="Google Shape;117;p17"/>
          <p:cNvPicPr preferRelativeResize="0"/>
          <p:nvPr/>
        </p:nvPicPr>
        <p:blipFill rotWithShape="1">
          <a:blip r:embed="rId3">
            <a:alphaModFix/>
          </a:blip>
          <a:srcRect b="7792" l="32668" r="4375" t="16403"/>
          <a:stretch/>
        </p:blipFill>
        <p:spPr>
          <a:xfrm>
            <a:off x="5004108" y="1926475"/>
            <a:ext cx="3142392" cy="28377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is Agile Structured?</a:t>
            </a:r>
            <a:endParaRPr/>
          </a:p>
        </p:txBody>
      </p:sp>
      <p:sp>
        <p:nvSpPr>
          <p:cNvPr id="123" name="Google Shape;123;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Agile approach to the Software Development Life Cycle consists of phases of development that run on a continuous loop. This loop is repeated for each phase of the product development. Where a typical SDLC starts with a plan and fully ends once all features have been developed and the product is ready to be delivered, Agile considers each </a:t>
            </a:r>
            <a:r>
              <a:rPr lang="en"/>
              <a:t>individual</a:t>
            </a:r>
            <a:r>
              <a:rPr lang="en"/>
              <a:t> feature for its own cycle of development. </a:t>
            </a:r>
            <a:endParaRPr/>
          </a:p>
          <a:p>
            <a:pPr indent="0" lvl="0" marL="0" rtl="0" algn="l">
              <a:spcBef>
                <a:spcPts val="1200"/>
              </a:spcBef>
              <a:spcAft>
                <a:spcPts val="1200"/>
              </a:spcAft>
              <a:buNone/>
            </a:pPr>
            <a:r>
              <a:rPr lang="en"/>
              <a:t>Features are broken into user “stories” that are developed during iterations known as “sprints”. Each sprint consists of a circular path of phases that can be repeated as necessary until that particular feature or set of features is completed.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19"/>
          <p:cNvPicPr preferRelativeResize="0"/>
          <p:nvPr/>
        </p:nvPicPr>
        <p:blipFill>
          <a:blip r:embed="rId3">
            <a:alphaModFix/>
          </a:blip>
          <a:stretch>
            <a:fillRect/>
          </a:stretch>
        </p:blipFill>
        <p:spPr>
          <a:xfrm>
            <a:off x="1078774" y="3257550"/>
            <a:ext cx="1706571" cy="1693200"/>
          </a:xfrm>
          <a:prstGeom prst="rect">
            <a:avLst/>
          </a:prstGeom>
          <a:noFill/>
          <a:ln>
            <a:noFill/>
          </a:ln>
        </p:spPr>
      </p:pic>
      <p:sp>
        <p:nvSpPr>
          <p:cNvPr id="129" name="Google Shape;129;p19"/>
          <p:cNvSpPr txBox="1"/>
          <p:nvPr>
            <p:ph idx="4294967295" type="title"/>
          </p:nvPr>
        </p:nvSpPr>
        <p:spPr>
          <a:xfrm>
            <a:off x="311700" y="216425"/>
            <a:ext cx="37662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Phases of the SDLC in Agile</a:t>
            </a:r>
            <a:endParaRPr/>
          </a:p>
        </p:txBody>
      </p:sp>
      <p:sp>
        <p:nvSpPr>
          <p:cNvPr id="130" name="Google Shape;130;p19"/>
          <p:cNvSpPr txBox="1"/>
          <p:nvPr/>
        </p:nvSpPr>
        <p:spPr>
          <a:xfrm>
            <a:off x="356350" y="1423149"/>
            <a:ext cx="3261000" cy="16932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Each phase of the Agile process is clearly defined and serves a purpose. The phases follow one another in a loop, and the loop can be repeated with new user stories as often as necessary in order to complete a project. </a:t>
            </a:r>
            <a:endParaRPr/>
          </a:p>
        </p:txBody>
      </p:sp>
      <p:grpSp>
        <p:nvGrpSpPr>
          <p:cNvPr id="131" name="Google Shape;131;p19"/>
          <p:cNvGrpSpPr/>
          <p:nvPr/>
        </p:nvGrpSpPr>
        <p:grpSpPr>
          <a:xfrm>
            <a:off x="4077800" y="813550"/>
            <a:ext cx="4723200" cy="3660325"/>
            <a:chOff x="3869400" y="1017725"/>
            <a:chExt cx="4723200" cy="3660325"/>
          </a:xfrm>
        </p:grpSpPr>
        <p:sp>
          <p:nvSpPr>
            <p:cNvPr id="132" name="Google Shape;132;p19"/>
            <p:cNvSpPr/>
            <p:nvPr/>
          </p:nvSpPr>
          <p:spPr>
            <a:xfrm>
              <a:off x="5012400" y="1017725"/>
              <a:ext cx="2403600" cy="1596900"/>
            </a:xfrm>
            <a:prstGeom prst="homePlate">
              <a:avLst>
                <a:gd fmla="val 50000" name="adj"/>
              </a:avLst>
            </a:prstGeom>
            <a:solidFill>
              <a:srgbClr val="FF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9"/>
            <p:cNvSpPr txBox="1"/>
            <p:nvPr/>
          </p:nvSpPr>
          <p:spPr>
            <a:xfrm>
              <a:off x="5130050" y="1531475"/>
              <a:ext cx="16809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t>Planning</a:t>
              </a:r>
              <a:endParaRPr b="1" sz="2500"/>
            </a:p>
          </p:txBody>
        </p:sp>
        <p:sp>
          <p:nvSpPr>
            <p:cNvPr id="134" name="Google Shape;134;p19"/>
            <p:cNvSpPr txBox="1"/>
            <p:nvPr/>
          </p:nvSpPr>
          <p:spPr>
            <a:xfrm>
              <a:off x="3869400" y="2800350"/>
              <a:ext cx="47232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In the planning phase, a project is envisioned, and key features are prioritized; platform for deployment, architecture, basic UI are planned here as well</a:t>
              </a:r>
              <a:endParaRPr sz="2200"/>
            </a:p>
          </p:txBody>
        </p:sp>
      </p:grpSp>
      <p:grpSp>
        <p:nvGrpSpPr>
          <p:cNvPr id="135" name="Google Shape;135;p19"/>
          <p:cNvGrpSpPr/>
          <p:nvPr/>
        </p:nvGrpSpPr>
        <p:grpSpPr>
          <a:xfrm>
            <a:off x="4077800" y="813550"/>
            <a:ext cx="4723200" cy="3660325"/>
            <a:chOff x="3869400" y="1017725"/>
            <a:chExt cx="4723200" cy="3660325"/>
          </a:xfrm>
        </p:grpSpPr>
        <p:sp>
          <p:nvSpPr>
            <p:cNvPr id="136" name="Google Shape;136;p19"/>
            <p:cNvSpPr/>
            <p:nvPr/>
          </p:nvSpPr>
          <p:spPr>
            <a:xfrm>
              <a:off x="5012400" y="1017725"/>
              <a:ext cx="2403600" cy="1596900"/>
            </a:xfrm>
            <a:prstGeom prst="homePlate">
              <a:avLst>
                <a:gd fmla="val 50000" name="adj"/>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9"/>
            <p:cNvSpPr txBox="1"/>
            <p:nvPr/>
          </p:nvSpPr>
          <p:spPr>
            <a:xfrm>
              <a:off x="5130050" y="1531475"/>
              <a:ext cx="16809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t>Define</a:t>
              </a:r>
              <a:endParaRPr b="1" sz="2500"/>
            </a:p>
          </p:txBody>
        </p:sp>
        <p:sp>
          <p:nvSpPr>
            <p:cNvPr id="138" name="Google Shape;138;p19"/>
            <p:cNvSpPr txBox="1"/>
            <p:nvPr/>
          </p:nvSpPr>
          <p:spPr>
            <a:xfrm>
              <a:off x="3869400" y="2800350"/>
              <a:ext cx="4723200" cy="18777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Key aspects of the product are defined based on market research, user feedback, and stakeholder requests; a product backlog is created by the product owner</a:t>
              </a:r>
              <a:endParaRPr sz="2200"/>
            </a:p>
          </p:txBody>
        </p:sp>
      </p:grpSp>
      <p:grpSp>
        <p:nvGrpSpPr>
          <p:cNvPr id="139" name="Google Shape;139;p19"/>
          <p:cNvGrpSpPr/>
          <p:nvPr/>
        </p:nvGrpSpPr>
        <p:grpSpPr>
          <a:xfrm>
            <a:off x="4077800" y="813550"/>
            <a:ext cx="4723200" cy="3321925"/>
            <a:chOff x="3869400" y="1017725"/>
            <a:chExt cx="4723200" cy="3321925"/>
          </a:xfrm>
        </p:grpSpPr>
        <p:sp>
          <p:nvSpPr>
            <p:cNvPr id="140" name="Google Shape;140;p19"/>
            <p:cNvSpPr/>
            <p:nvPr/>
          </p:nvSpPr>
          <p:spPr>
            <a:xfrm>
              <a:off x="5012400" y="1017725"/>
              <a:ext cx="2403600" cy="1596900"/>
            </a:xfrm>
            <a:prstGeom prst="homePlate">
              <a:avLst>
                <a:gd fmla="val 50000" name="adj"/>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9"/>
            <p:cNvSpPr txBox="1"/>
            <p:nvPr/>
          </p:nvSpPr>
          <p:spPr>
            <a:xfrm>
              <a:off x="5130050" y="1531475"/>
              <a:ext cx="16809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t>Design</a:t>
              </a:r>
              <a:endParaRPr b="1" sz="2500"/>
            </a:p>
          </p:txBody>
        </p:sp>
        <p:sp>
          <p:nvSpPr>
            <p:cNvPr id="142" name="Google Shape;142;p19"/>
            <p:cNvSpPr txBox="1"/>
            <p:nvPr/>
          </p:nvSpPr>
          <p:spPr>
            <a:xfrm>
              <a:off x="3869400" y="2800350"/>
              <a:ext cx="4723200" cy="15393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The final product is designed based on the features defined in the previous phase; test plans are developed here as well</a:t>
              </a:r>
              <a:endParaRPr sz="2200"/>
            </a:p>
          </p:txBody>
        </p:sp>
      </p:grpSp>
      <p:grpSp>
        <p:nvGrpSpPr>
          <p:cNvPr id="143" name="Google Shape;143;p19"/>
          <p:cNvGrpSpPr/>
          <p:nvPr/>
        </p:nvGrpSpPr>
        <p:grpSpPr>
          <a:xfrm>
            <a:off x="4077800" y="789125"/>
            <a:ext cx="4723200" cy="3999025"/>
            <a:chOff x="3869400" y="1017725"/>
            <a:chExt cx="4723200" cy="3999025"/>
          </a:xfrm>
        </p:grpSpPr>
        <p:sp>
          <p:nvSpPr>
            <p:cNvPr id="144" name="Google Shape;144;p19"/>
            <p:cNvSpPr/>
            <p:nvPr/>
          </p:nvSpPr>
          <p:spPr>
            <a:xfrm>
              <a:off x="5012400" y="1017725"/>
              <a:ext cx="2403600" cy="1596900"/>
            </a:xfrm>
            <a:prstGeom prst="homePlate">
              <a:avLst>
                <a:gd fmla="val 50000"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9"/>
            <p:cNvSpPr txBox="1"/>
            <p:nvPr/>
          </p:nvSpPr>
          <p:spPr>
            <a:xfrm>
              <a:off x="5130050" y="1531475"/>
              <a:ext cx="16809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t>Develop</a:t>
              </a:r>
              <a:endParaRPr b="1" sz="2500"/>
            </a:p>
          </p:txBody>
        </p:sp>
        <p:sp>
          <p:nvSpPr>
            <p:cNvPr id="146" name="Google Shape;146;p19"/>
            <p:cNvSpPr txBox="1"/>
            <p:nvPr/>
          </p:nvSpPr>
          <p:spPr>
            <a:xfrm>
              <a:off x="3869400" y="2800350"/>
              <a:ext cx="4723200" cy="22164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The product is developed by the team; the product backlog acts as a guide for what is prioritized. Feedback can be given throughout this phase, and refinements can be made on-the-fly.</a:t>
              </a:r>
              <a:endParaRPr sz="2200"/>
            </a:p>
          </p:txBody>
        </p:sp>
      </p:grpSp>
      <p:grpSp>
        <p:nvGrpSpPr>
          <p:cNvPr id="147" name="Google Shape;147;p19"/>
          <p:cNvGrpSpPr/>
          <p:nvPr/>
        </p:nvGrpSpPr>
        <p:grpSpPr>
          <a:xfrm>
            <a:off x="4077800" y="789125"/>
            <a:ext cx="4723200" cy="3321925"/>
            <a:chOff x="3869400" y="1017725"/>
            <a:chExt cx="4723200" cy="3321925"/>
          </a:xfrm>
        </p:grpSpPr>
        <p:sp>
          <p:nvSpPr>
            <p:cNvPr id="148" name="Google Shape;148;p19"/>
            <p:cNvSpPr/>
            <p:nvPr/>
          </p:nvSpPr>
          <p:spPr>
            <a:xfrm>
              <a:off x="5012400" y="1017725"/>
              <a:ext cx="2403600" cy="1596900"/>
            </a:xfrm>
            <a:prstGeom prst="homePlate">
              <a:avLst>
                <a:gd fmla="val 50000"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9"/>
            <p:cNvSpPr txBox="1"/>
            <p:nvPr/>
          </p:nvSpPr>
          <p:spPr>
            <a:xfrm>
              <a:off x="5130050" y="1531475"/>
              <a:ext cx="16809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t>Test</a:t>
              </a:r>
              <a:endParaRPr b="1" sz="2500"/>
            </a:p>
          </p:txBody>
        </p:sp>
        <p:sp>
          <p:nvSpPr>
            <p:cNvPr id="150" name="Google Shape;150;p19"/>
            <p:cNvSpPr txBox="1"/>
            <p:nvPr/>
          </p:nvSpPr>
          <p:spPr>
            <a:xfrm>
              <a:off x="3869400" y="2800350"/>
              <a:ext cx="4723200" cy="15393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The developed product is tested for useability and accuracy; testers give feedback and product refinements can be adjusted as necessary</a:t>
              </a:r>
              <a:endParaRPr sz="2200"/>
            </a:p>
          </p:txBody>
        </p:sp>
      </p:grpSp>
      <p:grpSp>
        <p:nvGrpSpPr>
          <p:cNvPr id="151" name="Google Shape;151;p19"/>
          <p:cNvGrpSpPr/>
          <p:nvPr/>
        </p:nvGrpSpPr>
        <p:grpSpPr>
          <a:xfrm>
            <a:off x="4077800" y="789125"/>
            <a:ext cx="4723200" cy="3321925"/>
            <a:chOff x="3869400" y="1017725"/>
            <a:chExt cx="4723200" cy="3321925"/>
          </a:xfrm>
        </p:grpSpPr>
        <p:sp>
          <p:nvSpPr>
            <p:cNvPr id="152" name="Google Shape;152;p19"/>
            <p:cNvSpPr/>
            <p:nvPr/>
          </p:nvSpPr>
          <p:spPr>
            <a:xfrm>
              <a:off x="5012400" y="1017725"/>
              <a:ext cx="2403600" cy="1596900"/>
            </a:xfrm>
            <a:prstGeom prst="homePlate">
              <a:avLst>
                <a:gd fmla="val 50000"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9"/>
            <p:cNvSpPr txBox="1"/>
            <p:nvPr/>
          </p:nvSpPr>
          <p:spPr>
            <a:xfrm>
              <a:off x="5130050" y="1531475"/>
              <a:ext cx="16809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t>Deploy</a:t>
              </a:r>
              <a:endParaRPr b="1" sz="2500"/>
            </a:p>
          </p:txBody>
        </p:sp>
        <p:sp>
          <p:nvSpPr>
            <p:cNvPr id="154" name="Google Shape;154;p19"/>
            <p:cNvSpPr txBox="1"/>
            <p:nvPr/>
          </p:nvSpPr>
          <p:spPr>
            <a:xfrm>
              <a:off x="3869400" y="2800350"/>
              <a:ext cx="4723200" cy="15393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The final product is deployed to the desired market for user interaction; system testing and user acceptance testing is done here.</a:t>
              </a:r>
              <a:endParaRPr sz="2200"/>
            </a:p>
          </p:txBody>
        </p:sp>
      </p:grpSp>
      <p:grpSp>
        <p:nvGrpSpPr>
          <p:cNvPr id="155" name="Google Shape;155;p19"/>
          <p:cNvGrpSpPr/>
          <p:nvPr/>
        </p:nvGrpSpPr>
        <p:grpSpPr>
          <a:xfrm>
            <a:off x="4077800" y="789125"/>
            <a:ext cx="4723200" cy="3660325"/>
            <a:chOff x="3869400" y="1017725"/>
            <a:chExt cx="4723200" cy="3660325"/>
          </a:xfrm>
        </p:grpSpPr>
        <p:sp>
          <p:nvSpPr>
            <p:cNvPr id="156" name="Google Shape;156;p19"/>
            <p:cNvSpPr/>
            <p:nvPr/>
          </p:nvSpPr>
          <p:spPr>
            <a:xfrm>
              <a:off x="5012400" y="1017725"/>
              <a:ext cx="2403600" cy="1596900"/>
            </a:xfrm>
            <a:prstGeom prst="homePlate">
              <a:avLst>
                <a:gd fmla="val 50000" name="adj"/>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txBox="1"/>
            <p:nvPr/>
          </p:nvSpPr>
          <p:spPr>
            <a:xfrm>
              <a:off x="5130050" y="1531475"/>
              <a:ext cx="1680900" cy="569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500"/>
                <a:t>Maintain</a:t>
              </a:r>
              <a:endParaRPr b="1" sz="2500"/>
            </a:p>
          </p:txBody>
        </p:sp>
        <p:sp>
          <p:nvSpPr>
            <p:cNvPr id="158" name="Google Shape;158;p19"/>
            <p:cNvSpPr txBox="1"/>
            <p:nvPr/>
          </p:nvSpPr>
          <p:spPr>
            <a:xfrm>
              <a:off x="3869400" y="2800350"/>
              <a:ext cx="4723200" cy="18777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t>Developers make changes and refinements as users, markets, security, and etc changes. Production testing is ongoing, as well as bug checks.</a:t>
              </a:r>
              <a:endParaRPr sz="2200"/>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Is Agile a better approach to the SDLC?</a:t>
            </a:r>
            <a:endParaRPr/>
          </a:p>
        </p:txBody>
      </p:sp>
      <p:sp>
        <p:nvSpPr>
          <p:cNvPr id="164" name="Google Shape;164;p20"/>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Agile is a very complex and involved approach to software development. It cannot be implemented overnight, but must be slowly transitioned to over time. Agile can net better results and higher productivity when used properly, but the team must be bought into it for this approach to be successful. </a:t>
            </a:r>
            <a:endParaRPr/>
          </a:p>
          <a:p>
            <a:pPr indent="0" lvl="0" marL="0" rtl="0" algn="l">
              <a:spcBef>
                <a:spcPts val="1200"/>
              </a:spcBef>
              <a:spcAft>
                <a:spcPts val="1200"/>
              </a:spcAft>
              <a:buNone/>
            </a:pPr>
            <a:r>
              <a:rPr lang="en"/>
              <a:t>Agile is not always going to be the best approach for every team. There are some things to consider before adopting an Agile approach to developing a product before production begins.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1"/>
          <p:cNvSpPr txBox="1"/>
          <p:nvPr>
            <p:ph idx="4294967295" type="title"/>
          </p:nvPr>
        </p:nvSpPr>
        <p:spPr>
          <a:xfrm>
            <a:off x="348450" y="3280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Agile versus Waterfall</a:t>
            </a:r>
            <a:endParaRPr/>
          </a:p>
        </p:txBody>
      </p:sp>
      <p:sp>
        <p:nvSpPr>
          <p:cNvPr id="170" name="Google Shape;170;p21"/>
          <p:cNvSpPr txBox="1"/>
          <p:nvPr>
            <p:ph idx="4294967295" type="body"/>
          </p:nvPr>
        </p:nvSpPr>
        <p:spPr>
          <a:xfrm>
            <a:off x="311700" y="1152475"/>
            <a:ext cx="2499000" cy="189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Waterfall</a:t>
            </a:r>
            <a:endParaRPr/>
          </a:p>
          <a:p>
            <a:pPr indent="-311150" lvl="0" marL="457200" rtl="0" algn="l">
              <a:spcBef>
                <a:spcPts val="1200"/>
              </a:spcBef>
              <a:spcAft>
                <a:spcPts val="0"/>
              </a:spcAft>
              <a:buSzPts val="1300"/>
              <a:buChar char="●"/>
            </a:pPr>
            <a:r>
              <a:rPr lang="en"/>
              <a:t>Linear approach</a:t>
            </a:r>
            <a:endParaRPr/>
          </a:p>
          <a:p>
            <a:pPr indent="-311150" lvl="0" marL="457200" rtl="0" algn="l">
              <a:spcBef>
                <a:spcPts val="0"/>
              </a:spcBef>
              <a:spcAft>
                <a:spcPts val="0"/>
              </a:spcAft>
              <a:buSzPts val="1300"/>
              <a:buChar char="●"/>
            </a:pPr>
            <a:r>
              <a:rPr lang="en"/>
              <a:t>Limited feedback</a:t>
            </a:r>
            <a:endParaRPr/>
          </a:p>
          <a:p>
            <a:pPr indent="-311150" lvl="0" marL="457200" rtl="0" algn="l">
              <a:spcBef>
                <a:spcPts val="0"/>
              </a:spcBef>
              <a:spcAft>
                <a:spcPts val="0"/>
              </a:spcAft>
              <a:buSzPts val="1300"/>
              <a:buChar char="●"/>
            </a:pPr>
            <a:r>
              <a:rPr lang="en"/>
              <a:t>Changes require extra planning</a:t>
            </a:r>
            <a:endParaRPr/>
          </a:p>
        </p:txBody>
      </p:sp>
      <p:pic>
        <p:nvPicPr>
          <p:cNvPr id="171" name="Google Shape;171;p21"/>
          <p:cNvPicPr preferRelativeResize="0"/>
          <p:nvPr/>
        </p:nvPicPr>
        <p:blipFill>
          <a:blip r:embed="rId3">
            <a:alphaModFix/>
          </a:blip>
          <a:stretch>
            <a:fillRect/>
          </a:stretch>
        </p:blipFill>
        <p:spPr>
          <a:xfrm>
            <a:off x="6333296" y="753425"/>
            <a:ext cx="2402544" cy="2383725"/>
          </a:xfrm>
          <a:prstGeom prst="rect">
            <a:avLst/>
          </a:prstGeom>
          <a:noFill/>
          <a:ln>
            <a:noFill/>
          </a:ln>
        </p:spPr>
      </p:pic>
      <p:sp>
        <p:nvSpPr>
          <p:cNvPr id="172" name="Google Shape;172;p21"/>
          <p:cNvSpPr txBox="1"/>
          <p:nvPr>
            <p:ph idx="4294967295" type="body"/>
          </p:nvPr>
        </p:nvSpPr>
        <p:spPr>
          <a:xfrm>
            <a:off x="3322500" y="1152475"/>
            <a:ext cx="2499000" cy="189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Agile</a:t>
            </a:r>
            <a:endParaRPr/>
          </a:p>
          <a:p>
            <a:pPr indent="-311150" lvl="0" marL="457200" rtl="0" algn="l">
              <a:spcBef>
                <a:spcPts val="1200"/>
              </a:spcBef>
              <a:spcAft>
                <a:spcPts val="0"/>
              </a:spcAft>
              <a:buSzPts val="1300"/>
              <a:buChar char="●"/>
            </a:pPr>
            <a:r>
              <a:rPr lang="en"/>
              <a:t>Circular approach</a:t>
            </a:r>
            <a:endParaRPr/>
          </a:p>
          <a:p>
            <a:pPr indent="-311150" lvl="0" marL="457200" rtl="0" algn="l">
              <a:spcBef>
                <a:spcPts val="0"/>
              </a:spcBef>
              <a:spcAft>
                <a:spcPts val="0"/>
              </a:spcAft>
              <a:buSzPts val="1300"/>
              <a:buChar char="●"/>
            </a:pPr>
            <a:r>
              <a:rPr lang="en"/>
              <a:t>Regular feedback</a:t>
            </a:r>
            <a:endParaRPr/>
          </a:p>
          <a:p>
            <a:pPr indent="-311150" lvl="0" marL="457200" rtl="0" algn="l">
              <a:spcBef>
                <a:spcPts val="0"/>
              </a:spcBef>
              <a:spcAft>
                <a:spcPts val="0"/>
              </a:spcAft>
              <a:buSzPts val="1300"/>
              <a:buChar char="●"/>
            </a:pPr>
            <a:r>
              <a:rPr lang="en"/>
              <a:t>Easy to add/make changes</a:t>
            </a:r>
            <a:endParaRPr/>
          </a:p>
        </p:txBody>
      </p:sp>
      <p:sp>
        <p:nvSpPr>
          <p:cNvPr id="173" name="Google Shape;173;p21"/>
          <p:cNvSpPr txBox="1"/>
          <p:nvPr/>
        </p:nvSpPr>
        <p:spPr>
          <a:xfrm>
            <a:off x="464800" y="3082175"/>
            <a:ext cx="8367600" cy="1693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Considering a waterfall approach, the linear nature of this method requires the majority of development be completed before any feedback is given. Changes to the product at this stage will mean more planning and redesign. In an Agile approach, features are developed by priority, and feedback is given incrementally throughout development. This allows the team to pivot quickly when changes need to be made, regardless of how large those changes may be. Where in a waterfall approach the entire product is given one cycle, the same product is broken into “stories” of features, each given its own cycle of the process. A waterfall is a long marathon, while Agile is a series of quick sprints.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